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notesMasterIdLst>
    <p:notesMasterId r:id="rId9"/>
  </p:notesMasterIdLst>
  <p:sldIdLst>
    <p:sldId id="2385" r:id="rId2"/>
    <p:sldId id="2387" r:id="rId3"/>
    <p:sldId id="2395" r:id="rId4"/>
    <p:sldId id="2396" r:id="rId5"/>
    <p:sldId id="2397" r:id="rId6"/>
    <p:sldId id="2399" r:id="rId7"/>
    <p:sldId id="2400" r:id="rId8"/>
  </p:sldIdLst>
  <p:sldSz cx="24384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88" userDrawn="1">
          <p15:clr>
            <a:srgbClr val="A4A3A4"/>
          </p15:clr>
        </p15:guide>
        <p15:guide id="4" pos="14282" userDrawn="1">
          <p15:clr>
            <a:srgbClr val="A4A3A4"/>
          </p15:clr>
        </p15:guide>
        <p15:guide id="5" pos="1078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11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55A346"/>
    <a:srgbClr val="000000"/>
    <a:srgbClr val="BDD141"/>
    <a:srgbClr val="85878A"/>
    <a:srgbClr val="AAACAE"/>
    <a:srgbClr val="606163"/>
    <a:srgbClr val="FA484D"/>
    <a:srgbClr val="817E9A"/>
    <a:srgbClr val="583F52"/>
    <a:srgbClr val="000E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883C90-2C68-44BC-A79E-7FB140F73689}" v="2" dt="2019-06-15T01:24:23.351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23" autoAdjust="0"/>
    <p:restoredTop sz="93816" autoAdjust="0"/>
  </p:normalViewPr>
  <p:slideViewPr>
    <p:cSldViewPr snapToGrid="0" snapToObjects="1">
      <p:cViewPr varScale="1">
        <p:scale>
          <a:sx n="43" d="100"/>
          <a:sy n="43" d="100"/>
        </p:scale>
        <p:origin x="432" y="72"/>
      </p:cViewPr>
      <p:guideLst>
        <p:guide orient="horz" pos="8088"/>
        <p:guide pos="14282"/>
        <p:guide pos="1078"/>
        <p:guide orient="horz" pos="504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Golde" userId="e92a56bc-8831-4c2f-8440-f79fec5ae34e" providerId="ADAL" clId="{423B9FC1-AB0C-4D21-9C82-AABA3E292D0D}"/>
    <pc:docChg chg="modSld">
      <pc:chgData name="Pierre Golde" userId="e92a56bc-8831-4c2f-8440-f79fec5ae34e" providerId="ADAL" clId="{423B9FC1-AB0C-4D21-9C82-AABA3E292D0D}" dt="2019-03-27T23:44:02.719" v="64" actId="20577"/>
      <pc:docMkLst>
        <pc:docMk/>
      </pc:docMkLst>
      <pc:sldChg chg="modSp">
        <pc:chgData name="Pierre Golde" userId="e92a56bc-8831-4c2f-8440-f79fec5ae34e" providerId="ADAL" clId="{423B9FC1-AB0C-4D21-9C82-AABA3E292D0D}" dt="2019-03-27T23:44:02.719" v="64" actId="20577"/>
        <pc:sldMkLst>
          <pc:docMk/>
          <pc:sldMk cId="2419943997" sldId="2385"/>
        </pc:sldMkLst>
        <pc:spChg chg="mod">
          <ac:chgData name="Pierre Golde" userId="e92a56bc-8831-4c2f-8440-f79fec5ae34e" providerId="ADAL" clId="{423B9FC1-AB0C-4D21-9C82-AABA3E292D0D}" dt="2019-03-27T23:43:53.080" v="38" actId="20577"/>
          <ac:spMkLst>
            <pc:docMk/>
            <pc:sldMk cId="2419943997" sldId="2385"/>
            <ac:spMk id="6" creationId="{4EB82F44-DDE4-3147-B0DA-4BFB4DC9AD77}"/>
          </ac:spMkLst>
        </pc:spChg>
        <pc:spChg chg="mod">
          <ac:chgData name="Pierre Golde" userId="e92a56bc-8831-4c2f-8440-f79fec5ae34e" providerId="ADAL" clId="{423B9FC1-AB0C-4D21-9C82-AABA3E292D0D}" dt="2019-03-27T23:44:02.719" v="64" actId="20577"/>
          <ac:spMkLst>
            <pc:docMk/>
            <pc:sldMk cId="2419943997" sldId="2385"/>
            <ac:spMk id="7" creationId="{EA2828D8-1037-AC4B-BDD3-9224B3F48AED}"/>
          </ac:spMkLst>
        </pc:spChg>
      </pc:sldChg>
    </pc:docChg>
  </pc:docChgLst>
  <pc:docChgLst>
    <pc:chgData name="Pierre Golde" userId="e92a56bc-8831-4c2f-8440-f79fec5ae34e" providerId="ADAL" clId="{A8883C90-2C68-44BC-A79E-7FB140F73689}"/>
    <pc:docChg chg="custSel modMainMaster">
      <pc:chgData name="Pierre Golde" userId="e92a56bc-8831-4c2f-8440-f79fec5ae34e" providerId="ADAL" clId="{A8883C90-2C68-44BC-A79E-7FB140F73689}" dt="2019-06-15T01:24:23.351" v="1"/>
      <pc:docMkLst>
        <pc:docMk/>
      </pc:docMkLst>
      <pc:sldMasterChg chg="modSldLayout">
        <pc:chgData name="Pierre Golde" userId="e92a56bc-8831-4c2f-8440-f79fec5ae34e" providerId="ADAL" clId="{A8883C90-2C68-44BC-A79E-7FB140F73689}" dt="2019-06-15T01:24:23.351" v="1"/>
        <pc:sldMasterMkLst>
          <pc:docMk/>
          <pc:sldMasterMk cId="3792160863" sldId="2147484140"/>
        </pc:sldMasterMkLst>
        <pc:sldLayoutChg chg="addSp delSp">
          <pc:chgData name="Pierre Golde" userId="e92a56bc-8831-4c2f-8440-f79fec5ae34e" providerId="ADAL" clId="{A8883C90-2C68-44BC-A79E-7FB140F73689}" dt="2019-06-15T01:24:23.351" v="1"/>
          <pc:sldLayoutMkLst>
            <pc:docMk/>
            <pc:sldMasterMk cId="3792160863" sldId="2147484140"/>
            <pc:sldLayoutMk cId="208238883" sldId="2147484152"/>
          </pc:sldLayoutMkLst>
          <pc:spChg chg="del">
            <ac:chgData name="Pierre Golde" userId="e92a56bc-8831-4c2f-8440-f79fec5ae34e" providerId="ADAL" clId="{A8883C90-2C68-44BC-A79E-7FB140F73689}" dt="2019-06-15T01:24:22.963" v="0" actId="478"/>
            <ac:spMkLst>
              <pc:docMk/>
              <pc:sldMasterMk cId="3792160863" sldId="2147484140"/>
              <pc:sldLayoutMk cId="208238883" sldId="2147484152"/>
              <ac:spMk id="6" creationId="{F040CFD6-F393-AE4A-BD79-5C4F531F8F63}"/>
            </ac:spMkLst>
          </pc:spChg>
          <pc:spChg chg="add">
            <ac:chgData name="Pierre Golde" userId="e92a56bc-8831-4c2f-8440-f79fec5ae34e" providerId="ADAL" clId="{A8883C90-2C68-44BC-A79E-7FB140F73689}" dt="2019-06-15T01:24:23.351" v="1"/>
            <ac:spMkLst>
              <pc:docMk/>
              <pc:sldMasterMk cId="3792160863" sldId="2147484140"/>
              <pc:sldLayoutMk cId="208238883" sldId="2147484152"/>
              <ac:spMk id="9" creationId="{9E53C421-9975-4318-A6C8-D3ED3625187D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11/16/2022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563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06B61F-5A5D-3A45-90E6-EC863F22ECE0}"/>
              </a:ext>
            </a:extLst>
          </p:cNvPr>
          <p:cNvSpPr/>
          <p:nvPr userDrawn="1"/>
        </p:nvSpPr>
        <p:spPr>
          <a:xfrm>
            <a:off x="415744" y="12337581"/>
            <a:ext cx="2688482" cy="1156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1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6020DE6-DFB6-7640-8F1C-53D62C0711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7090" y="5533092"/>
            <a:ext cx="18984950" cy="1640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3" b="1">
                <a:solidFill>
                  <a:srgbClr val="000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0E3B52-C245-604B-A66A-3CFF92F911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36946" y="7564438"/>
            <a:ext cx="18043462" cy="10525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0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PRESENTER NAME, TITLE  |  DATE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658884-BB40-5E4A-9479-B1892C14DC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946" y="12337580"/>
            <a:ext cx="3436245" cy="8206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42ACE5-D568-C148-9B04-52B841394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84000" cy="344368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53C421-9975-4318-A6C8-D3ED3625187D}"/>
              </a:ext>
            </a:extLst>
          </p:cNvPr>
          <p:cNvSpPr>
            <a:spLocks/>
          </p:cNvSpPr>
          <p:nvPr userDrawn="1"/>
        </p:nvSpPr>
        <p:spPr bwMode="auto">
          <a:xfrm>
            <a:off x="5294393" y="12201872"/>
            <a:ext cx="16520578" cy="81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>
            <a:spAutoFit/>
          </a:bodyPr>
          <a:lstStyle/>
          <a:p>
            <a:pPr defTabSz="4573372">
              <a:lnSpc>
                <a:spcPts val="7402"/>
              </a:lnSpc>
            </a:pPr>
            <a:r>
              <a:rPr lang="en-US" sz="3200" spc="300" dirty="0">
                <a:solidFill>
                  <a:srgbClr val="55A346"/>
                </a:solidFill>
                <a:latin typeface="+mj-lt"/>
                <a:ea typeface="Montserrat Light" charset="0"/>
                <a:cs typeface="Montserrat Light" charset="0"/>
                <a:sym typeface="Bebas Neue" charset="0"/>
              </a:rPr>
              <a:t>CONNECT  -  COLLABORATE  -  INNOVATE  -  GROW  -  PROSPER</a:t>
            </a:r>
          </a:p>
        </p:txBody>
      </p:sp>
    </p:spTree>
    <p:extLst>
      <p:ext uri="{BB962C8B-B14F-4D97-AF65-F5344CB8AC3E}">
        <p14:creationId xmlns:p14="http://schemas.microsoft.com/office/powerpoint/2010/main" val="208238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A1594A-501C-1C4F-B9DF-B76B08A82E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2" y="32734"/>
            <a:ext cx="24384000" cy="1372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836C9C-D5EA-0E40-9AC7-35991BA4A1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43" y="12635559"/>
            <a:ext cx="2286595" cy="5461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604DBA-C1DB-F340-9BAC-E77FFEA434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7707" y="5675420"/>
            <a:ext cx="15631421" cy="11056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2" b="1">
                <a:solidFill>
                  <a:schemeClr val="bg1"/>
                </a:solidFill>
                <a:latin typeface="+mj-lt"/>
              </a:defRPr>
            </a:lvl1pPr>
            <a:lvl2pPr algn="ctr">
              <a:defRPr>
                <a:latin typeface="+mj-lt"/>
              </a:defRPr>
            </a:lvl2pPr>
            <a:lvl3pPr algn="ctr">
              <a:defRPr>
                <a:latin typeface="+mj-lt"/>
              </a:defRPr>
            </a:lvl3pPr>
            <a:lvl4pPr algn="ctr">
              <a:defRPr>
                <a:latin typeface="+mj-lt"/>
              </a:defRPr>
            </a:lvl4pPr>
            <a:lvl5pPr algn="ctr">
              <a:defRPr>
                <a:latin typeface="+mj-lt"/>
              </a:defRPr>
            </a:lvl5pPr>
          </a:lstStyle>
          <a:p>
            <a:pPr lvl="0"/>
            <a:r>
              <a:rPr lang="en-US" dirty="0"/>
              <a:t>DIVIDER SLIDE TITLE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88C3903-9178-2F4E-A8D8-8E9F387AAB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7707" y="6923935"/>
            <a:ext cx="15631421" cy="8770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1" spc="300">
                <a:solidFill>
                  <a:schemeClr val="bg1"/>
                </a:solidFill>
                <a:latin typeface="+mn-lt"/>
              </a:defRPr>
            </a:lvl1pPr>
            <a:lvl2pPr algn="ctr">
              <a:defRPr>
                <a:latin typeface="+mj-lt"/>
              </a:defRPr>
            </a:lvl2pPr>
            <a:lvl3pPr algn="ctr">
              <a:defRPr>
                <a:latin typeface="+mj-lt"/>
              </a:defRPr>
            </a:lvl3pPr>
            <a:lvl4pPr algn="ctr">
              <a:defRPr>
                <a:latin typeface="+mj-lt"/>
              </a:defRPr>
            </a:lvl4pPr>
            <a:lvl5pPr algn="ctr">
              <a:defRPr>
                <a:latin typeface="+mj-lt"/>
              </a:defRPr>
            </a:lvl5pPr>
          </a:lstStyle>
          <a:p>
            <a:pPr lvl="0"/>
            <a:r>
              <a:rPr lang="en-US" dirty="0"/>
              <a:t>DIVIDER SLIDE SUBTITLE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DD8E9A-7BC5-9047-A561-92A599BE07ED}"/>
              </a:ext>
            </a:extLst>
          </p:cNvPr>
          <p:cNvCxnSpPr/>
          <p:nvPr userDrawn="1"/>
        </p:nvCxnSpPr>
        <p:spPr>
          <a:xfrm>
            <a:off x="11442505" y="8029575"/>
            <a:ext cx="149899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51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AC7BD-EF7C-D64E-A460-EBA917B30A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8434" y="1114425"/>
            <a:ext cx="3687135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1" spc="300">
                <a:latin typeface="+mj-lt"/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5DA104E-0904-4749-A6EF-780DCDE16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86525" y="1771650"/>
            <a:ext cx="10210951" cy="1143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2" b="1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11051013" y="3196776"/>
            <a:ext cx="228197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844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AC7BD-EF7C-D64E-A460-EBA917B30A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8434" y="1114425"/>
            <a:ext cx="3687135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1" spc="300">
                <a:latin typeface="+mj-lt"/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5DA104E-0904-4749-A6EF-780DCDE16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86525" y="1771650"/>
            <a:ext cx="10210951" cy="1143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2" b="1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11051013" y="3196776"/>
            <a:ext cx="228197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D6ED5F42-F052-BF40-A567-B66152523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5095" y="0"/>
            <a:ext cx="2538905" cy="28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AC7BD-EF7C-D64E-A460-EBA917B30A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8434" y="1114425"/>
            <a:ext cx="3687135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1" spc="300">
                <a:latin typeface="+mj-lt"/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5DA104E-0904-4749-A6EF-780DCDE16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86525" y="1771650"/>
            <a:ext cx="10210951" cy="1143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2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11051013" y="3196776"/>
            <a:ext cx="228197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9AB7F-F1F0-5442-BB04-75F2EE088F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1820" y="4516582"/>
            <a:ext cx="23180362" cy="7656369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10A4E1-E977-5641-9DE7-6B155434D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1663" y="3906982"/>
            <a:ext cx="23180675" cy="2715636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45CE52-A4DE-394D-A9A8-5FACD56C79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5095" y="0"/>
            <a:ext cx="2538905" cy="28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2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Page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AC7BD-EF7C-D64E-A460-EBA917B30A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48434" y="1114425"/>
            <a:ext cx="3687135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1" spc="300">
                <a:latin typeface="+mj-lt"/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5DA104E-0904-4749-A6EF-780DCDE16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86525" y="1771650"/>
            <a:ext cx="10210951" cy="1143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2" spc="0">
                <a:latin typeface="+mj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11051013" y="3196776"/>
            <a:ext cx="228197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9AB7F-F1F0-5442-BB04-75F2EE088F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1821" y="4156364"/>
            <a:ext cx="11217021" cy="801658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C02C67E-F0C2-A94D-A509-2FBCC1F987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592154" y="4156364"/>
            <a:ext cx="11217021" cy="801658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181B57-2B02-1D4E-B279-E79A28423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1663" y="3478902"/>
            <a:ext cx="11217179" cy="314371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827AD71-8A32-A643-BD91-5D38F72C07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599700" y="3478902"/>
            <a:ext cx="11217179" cy="314371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5A346"/>
                </a:solidFill>
                <a:latin typeface="+mj-lt"/>
              </a:defRPr>
            </a:lvl1pPr>
            <a:lvl2pPr>
              <a:defRPr sz="2800">
                <a:solidFill>
                  <a:srgbClr val="55A346"/>
                </a:solidFill>
                <a:latin typeface="+mj-lt"/>
              </a:defRPr>
            </a:lvl2pPr>
            <a:lvl3pPr>
              <a:defRPr sz="2000">
                <a:solidFill>
                  <a:srgbClr val="55A346"/>
                </a:solidFill>
                <a:latin typeface="+mj-lt"/>
              </a:defRPr>
            </a:lvl3pPr>
            <a:lvl4pPr>
              <a:defRPr sz="1800">
                <a:solidFill>
                  <a:srgbClr val="55A346"/>
                </a:solidFill>
                <a:latin typeface="+mj-lt"/>
              </a:defRPr>
            </a:lvl4pPr>
            <a:lvl5pPr>
              <a:defRPr sz="18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E8FD9A-3C21-3147-AD72-8B0D61A0F7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5095" y="0"/>
            <a:ext cx="2538905" cy="28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93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026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825AF9-70BC-2944-9833-59C5B41392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5095" y="0"/>
            <a:ext cx="2538905" cy="286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56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2B8024-01DB-6F4E-B4EF-C3D6027F7B75}"/>
              </a:ext>
            </a:extLst>
          </p:cNvPr>
          <p:cNvSpPr txBox="1"/>
          <p:nvPr userDrawn="1"/>
        </p:nvSpPr>
        <p:spPr>
          <a:xfrm>
            <a:off x="23328864" y="12858580"/>
            <a:ext cx="848777" cy="507923"/>
          </a:xfrm>
          <a:prstGeom prst="rect">
            <a:avLst/>
          </a:prstGeom>
          <a:noFill/>
        </p:spPr>
        <p:txBody>
          <a:bodyPr wrap="none" lIns="182891" tIns="91446" rIns="182891" bIns="91446" rtlCol="0">
            <a:spAutoFit/>
          </a:bodyPr>
          <a:lstStyle/>
          <a:p>
            <a:pPr algn="ctr"/>
            <a:fld id="{260E2A6B-A809-4840-BF14-8648BC0BDF87}" type="slidenum">
              <a:rPr lang="id-ID" sz="2101" b="0" i="0" smtClean="0">
                <a:ln>
                  <a:noFill/>
                </a:ln>
                <a:solidFill>
                  <a:schemeClr val="tx1"/>
                </a:solidFill>
                <a:latin typeface="+mj-lt"/>
                <a:ea typeface="Montserrat" charset="0"/>
                <a:cs typeface="Montserrat" charset="0"/>
              </a:rPr>
              <a:pPr algn="ctr"/>
              <a:t>‹#›</a:t>
            </a:fld>
            <a:r>
              <a:rPr lang="id-ID" sz="2101" b="0" i="0" dirty="0">
                <a:solidFill>
                  <a:schemeClr val="bg1"/>
                </a:solidFill>
                <a:latin typeface="+mj-lt"/>
                <a:ea typeface="Montserrat" charset="0"/>
                <a:cs typeface="Montserrat" charset="0"/>
              </a:rPr>
              <a:t>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AAAD79-E2CC-F94F-A3CB-1D92E82925F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43" y="12635559"/>
            <a:ext cx="2286595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6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60" r:id="rId2"/>
    <p:sldLayoutId id="2147484157" r:id="rId3"/>
    <p:sldLayoutId id="2147484161" r:id="rId4"/>
    <p:sldLayoutId id="2147484162" r:id="rId5"/>
    <p:sldLayoutId id="2147484163" r:id="rId6"/>
    <p:sldLayoutId id="2147484137" r:id="rId7"/>
    <p:sldLayoutId id="2147484164" r:id="rId8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emi.org/en/semi-standards-membership-application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B82F44-DDE4-3147-B0DA-4BFB4DC9AD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6946" y="5217377"/>
            <a:ext cx="21723054" cy="222139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6000" dirty="0">
                <a:latin typeface="+mj-lt"/>
                <a:ea typeface="微软雅黑" panose="020B0503020204020204" pitchFamily="34" charset="-122"/>
              </a:rPr>
              <a:t>SEMI® </a:t>
            </a:r>
            <a:r>
              <a:rPr lang="zh-CN" altLang="en-US" sz="6000" dirty="0">
                <a:latin typeface="+mj-lt"/>
                <a:ea typeface="微软雅黑" panose="020B0503020204020204" pitchFamily="34" charset="-122"/>
              </a:rPr>
              <a:t>国际产业技术标准委员会开会须</a:t>
            </a:r>
            <a:r>
              <a:rPr lang="zh-TW" altLang="en-US" sz="6000" dirty="0">
                <a:latin typeface="+mj-lt"/>
                <a:ea typeface="微软雅黑" panose="020B0503020204020204" pitchFamily="34" charset="-122"/>
              </a:rPr>
              <a:t>知</a:t>
            </a:r>
            <a:br>
              <a:rPr lang="en-US" altLang="zh-TW" sz="6000" dirty="0">
                <a:latin typeface="+mj-lt"/>
                <a:ea typeface="微软雅黑" panose="020B0503020204020204" pitchFamily="34" charset="-122"/>
              </a:rPr>
            </a:br>
            <a:r>
              <a:rPr lang="en-US" altLang="ja-JP" sz="6000" dirty="0">
                <a:latin typeface="+mj-lt"/>
                <a:ea typeface="微软雅黑" panose="020B0503020204020204" pitchFamily="34" charset="-122"/>
              </a:rPr>
              <a:t>SEMI® Standards Required Meeting Elements</a:t>
            </a:r>
            <a:endParaRPr lang="zh-CN" altLang="en-US" sz="6000" dirty="0">
              <a:latin typeface="+mj-lt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2828D8-1037-AC4B-BDD3-9224B3F48A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36946" y="8736244"/>
            <a:ext cx="18043462" cy="1052512"/>
          </a:xfrm>
        </p:spPr>
        <p:txBody>
          <a:bodyPr/>
          <a:lstStyle/>
          <a:p>
            <a:r>
              <a:rPr lang="en-US" dirty="0"/>
              <a:t>SEMI Standards Staff</a:t>
            </a:r>
          </a:p>
        </p:txBody>
      </p:sp>
    </p:spTree>
    <p:extLst>
      <p:ext uri="{BB962C8B-B14F-4D97-AF65-F5344CB8AC3E}">
        <p14:creationId xmlns:p14="http://schemas.microsoft.com/office/powerpoint/2010/main" val="241994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743431-44E3-8C40-AA82-5ABA216DC3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808E56-146D-B448-A44C-432B246FA8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/>
              <a:t>Content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BA49B0-4B0B-4355-956F-CCC3233FA022}"/>
              </a:ext>
            </a:extLst>
          </p:cNvPr>
          <p:cNvSpPr txBox="1">
            <a:spLocks noChangeArrowheads="1"/>
          </p:cNvSpPr>
          <p:nvPr/>
        </p:nvSpPr>
        <p:spPr>
          <a:xfrm>
            <a:off x="6295706" y="3533141"/>
            <a:ext cx="15479726" cy="8700048"/>
          </a:xfrm>
          <a:prstGeom prst="rect">
            <a:avLst/>
          </a:prstGeom>
        </p:spPr>
        <p:txBody>
          <a:bodyPr/>
          <a:lstStyle>
            <a:lvl1pPr marL="457200" indent="-457200" algn="l" defTabSz="18288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8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Tx/>
              <a:buChar char="•"/>
              <a:defRPr/>
            </a:pPr>
            <a:r>
              <a:rPr lang="en-US" altLang="zh-TW" sz="4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Program</a:t>
            </a: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Membership Requirement</a:t>
            </a:r>
            <a:b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TW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加入 </a:t>
            </a:r>
            <a:r>
              <a:rPr lang="en-US" altLang="zh-TW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SEMI </a:t>
            </a:r>
            <a:r>
              <a:rPr lang="zh-CN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标准会员提醒</a:t>
            </a:r>
            <a:endParaRPr lang="en-US" altLang="ja-JP" sz="48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Char char="•"/>
              <a:defRPr/>
            </a:pP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SEMI Antitrust Reminder</a:t>
            </a:r>
            <a:b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SEMI </a:t>
            </a:r>
            <a:r>
              <a:rPr lang="zh-CN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反垄断</a:t>
            </a:r>
            <a:r>
              <a:rPr lang="zh-TW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宣告提醒</a:t>
            </a:r>
            <a:endParaRPr lang="en-US" altLang="ja-JP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Char char="•"/>
              <a:defRPr/>
            </a:pP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Intellectual Property Reminder</a:t>
            </a:r>
            <a:b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专利授权</a:t>
            </a:r>
            <a:r>
              <a:rPr lang="zh-TW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提醒</a:t>
            </a:r>
            <a:endParaRPr lang="en-US" altLang="ja-JP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Char char="•"/>
              <a:defRPr/>
            </a:pPr>
            <a:r>
              <a:rPr lang="en-US" altLang="ja-JP" sz="48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International Meeting Guidelines</a:t>
            </a:r>
          </a:p>
          <a:p>
            <a:pPr marL="354013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国际会议礼仪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提醒</a:t>
            </a:r>
            <a:endParaRPr lang="en-US" altLang="ja-JP" sz="48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37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D24988-3087-4FA1-98BC-9262EA541D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DF3A3E-2A70-44C8-8F9D-991C3C2B38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8097" y="1106702"/>
            <a:ext cx="20611071" cy="2009518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en-US" altLang="ja-JP" sz="4400" kern="1200" dirty="0">
                <a:solidFill>
                  <a:schemeClr val="tx1"/>
                </a:solidFill>
                <a:cs typeface="Arial" panose="020B0604020202020204" pitchFamily="34" charset="0"/>
              </a:rPr>
              <a:t>SEMI Standards Program Membership Requirement- </a:t>
            </a:r>
            <a:br>
              <a:rPr lang="en-US" altLang="ja-JP" sz="4400" kern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zh-TW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加入</a:t>
            </a:r>
            <a:r>
              <a:rPr lang="en-US" altLang="zh-TW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SEMI</a:t>
            </a:r>
            <a:r>
              <a:rPr lang="zh-CN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标准会员提醒</a:t>
            </a:r>
            <a:endParaRPr lang="zh-CN" alt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7AEAE6-B632-4056-9348-E83BCA92DC60}"/>
              </a:ext>
            </a:extLst>
          </p:cNvPr>
          <p:cNvSpPr txBox="1">
            <a:spLocks noChangeArrowheads="1"/>
          </p:cNvSpPr>
          <p:nvPr/>
        </p:nvSpPr>
        <p:spPr>
          <a:xfrm>
            <a:off x="1458097" y="4013727"/>
            <a:ext cx="22415157" cy="88372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F3030"/>
              </a:buClr>
              <a:buFont typeface="Arial"/>
              <a:buChar char="•"/>
              <a:defRPr sz="2000" b="0" i="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1pPr>
            <a:lvl2pPr marL="6858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8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2pPr>
            <a:lvl3pPr marL="1028700" indent="-244475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 sz="16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3pPr>
            <a:lvl4pPr marL="12573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4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4pPr>
            <a:lvl5pPr marL="1485900" indent="-2222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»"/>
              <a:defRPr sz="14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5pPr>
            <a:lvl6pPr marL="1828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4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6pPr>
            <a:lvl7pPr marL="21717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7pPr>
            <a:lvl8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15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您必须加入并成为</a:t>
            </a:r>
            <a:r>
              <a:rPr lang="en-US" altLang="zh-CN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SEMI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标准会员才能参加会议，</a:t>
            </a:r>
            <a:r>
              <a:rPr lang="zh-CN" altLang="en-US" sz="3600" b="1" u="sng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注册标准会员的单位在会议中具有投票权。</a:t>
            </a:r>
            <a:endParaRPr lang="en-US" altLang="zh-CN" sz="3600" b="1" u="sng" dirty="0">
              <a:solidFill>
                <a:schemeClr val="tx1"/>
              </a:solidFill>
              <a:latin typeface="+mn-lt"/>
              <a:ea typeface="微软雅黑" panose="020B0503020204020204" pitchFamily="34" charset="-122"/>
            </a:endParaRPr>
          </a:p>
          <a:p>
            <a:pPr marL="0" indent="0">
              <a:spcBef>
                <a:spcPct val="15000"/>
              </a:spcBef>
              <a:buNone/>
            </a:pPr>
            <a:r>
              <a:rPr lang="en-US" altLang="en-US" sz="3600" dirty="0">
                <a:latin typeface="+mn-lt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en-US" sz="3600" dirty="0">
                <a:latin typeface="+mn-lt"/>
                <a:ea typeface="MS PGothic" pitchFamily="34" charset="-128"/>
                <a:cs typeface="Arial" panose="020B0604020202020204" pitchFamily="34" charset="0"/>
              </a:rPr>
              <a:t>To participate in a SEMI Standards meeting, a person must be a SEMI Standards Program Member (Regulations ¶ 1.5.2)</a:t>
            </a:r>
          </a:p>
          <a:p>
            <a:pPr>
              <a:spcBef>
                <a:spcPct val="15000"/>
              </a:spcBef>
              <a:buFontTx/>
              <a:buNone/>
            </a:pPr>
            <a:endParaRPr lang="en-US" altLang="zh-TW" sz="3600" dirty="0">
              <a:latin typeface="+mn-lt"/>
              <a:ea typeface="MS PGothic" pitchFamily="34" charset="-128"/>
            </a:endParaRPr>
          </a:p>
          <a:p>
            <a:pPr>
              <a:spcBef>
                <a:spcPct val="15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确保所有的参会者都同意并遵守</a:t>
            </a:r>
            <a:r>
              <a:rPr lang="en-US" altLang="zh-CN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SEMI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国际产业技术标准法规</a:t>
            </a:r>
            <a:endParaRPr lang="en-US" altLang="zh-CN" sz="3600" b="1" dirty="0">
              <a:solidFill>
                <a:schemeClr val="tx1"/>
              </a:solidFill>
              <a:latin typeface="+mn-lt"/>
              <a:ea typeface="微软雅黑" panose="020B0503020204020204" pitchFamily="34" charset="-122"/>
            </a:endParaRPr>
          </a:p>
          <a:p>
            <a:pPr marL="0" indent="0">
              <a:spcBef>
                <a:spcPct val="15000"/>
              </a:spcBef>
              <a:buFont typeface="Arial"/>
              <a:buNone/>
            </a:pPr>
            <a:r>
              <a:rPr lang="en-US" altLang="ja-JP" sz="3600" dirty="0">
                <a:latin typeface="+mn-lt"/>
                <a:ea typeface="MS PGothic" pitchFamily="34" charset="-128"/>
              </a:rPr>
              <a:t>  </a:t>
            </a:r>
            <a:r>
              <a:rPr lang="en-US" altLang="ja-JP" sz="3600" dirty="0">
                <a:latin typeface="+mn-lt"/>
                <a:ea typeface="MS PGothic" pitchFamily="34" charset="-128"/>
                <a:cs typeface="Arial" panose="020B0604020202020204" pitchFamily="34" charset="0"/>
              </a:rPr>
              <a:t>This ensures that all meeting attendees have agreed to abide by the Regulations.</a:t>
            </a:r>
            <a:endParaRPr lang="en-US" altLang="zh-TW" sz="3600" dirty="0">
              <a:latin typeface="+mn-lt"/>
              <a:ea typeface="MS PGothic" pitchFamily="34" charset="-128"/>
              <a:cs typeface="Arial" panose="020B0604020202020204" pitchFamily="34" charset="0"/>
            </a:endParaRPr>
          </a:p>
          <a:p>
            <a:pPr>
              <a:spcBef>
                <a:spcPct val="15000"/>
              </a:spcBef>
              <a:buFontTx/>
              <a:buNone/>
            </a:pPr>
            <a:endParaRPr lang="en-US" altLang="ja-JP" sz="3600" dirty="0">
              <a:latin typeface="+mn-lt"/>
              <a:ea typeface="MS PGothic" pitchFamily="34" charset="-128"/>
            </a:endParaRPr>
          </a:p>
          <a:p>
            <a:pPr>
              <a:spcBef>
                <a:spcPct val="15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若您尚未加入成为</a:t>
            </a:r>
            <a:r>
              <a:rPr lang="en-US" altLang="zh-CN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SEMI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标准会员，请与</a:t>
            </a:r>
            <a:r>
              <a:rPr lang="en-US" altLang="zh-CN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SEMI 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人员联络或直接上网填写会员申请表 </a:t>
            </a:r>
            <a:endParaRPr lang="en-US" altLang="zh-CN" sz="3600" b="1" dirty="0">
              <a:solidFill>
                <a:schemeClr val="tx1"/>
              </a:solidFill>
              <a:latin typeface="+mn-lt"/>
              <a:ea typeface="微软雅黑" panose="020B0503020204020204" pitchFamily="34" charset="-122"/>
            </a:endParaRPr>
          </a:p>
          <a:p>
            <a:pPr marL="0" indent="0">
              <a:spcBef>
                <a:spcPct val="15000"/>
              </a:spcBef>
              <a:buNone/>
            </a:pPr>
            <a:r>
              <a:rPr lang="en-US" altLang="ja-JP" sz="3600" dirty="0">
                <a:latin typeface="+mn-lt"/>
                <a:ea typeface="MS PGothic" pitchFamily="34" charset="-128"/>
                <a:cs typeface="Arial" panose="020B0604020202020204" pitchFamily="34" charset="0"/>
              </a:rPr>
              <a:t>  If you are not a Program Member, please contact with SEMI Standards Staff and complete a SEMI Standards Program Membership application.</a:t>
            </a:r>
            <a:endParaRPr lang="en-US" altLang="zh-TW" sz="3600" dirty="0">
              <a:latin typeface="+mn-lt"/>
              <a:ea typeface="MS PGothic" pitchFamily="34" charset="-128"/>
              <a:cs typeface="Arial" panose="020B0604020202020204" pitchFamily="34" charset="0"/>
            </a:endParaRPr>
          </a:p>
          <a:p>
            <a:pPr>
              <a:spcBef>
                <a:spcPct val="15000"/>
              </a:spcBef>
              <a:buFontTx/>
              <a:buNone/>
            </a:pPr>
            <a:endParaRPr lang="en-US" altLang="zh-TW" sz="3600" dirty="0">
              <a:latin typeface="+mn-lt"/>
              <a:ea typeface="MS PGothic" pitchFamily="34" charset="-128"/>
            </a:endParaRPr>
          </a:p>
          <a:p>
            <a:pPr>
              <a:spcBef>
                <a:spcPct val="15000"/>
              </a:spcBef>
            </a:pPr>
            <a:r>
              <a:rPr lang="zh-TW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加入</a:t>
            </a:r>
            <a:r>
              <a:rPr lang="en-US" altLang="zh-TW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SEMI </a:t>
            </a:r>
            <a:r>
              <a:rPr lang="zh-CN" altLang="en-US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标准会员网址：</a:t>
            </a:r>
            <a:r>
              <a:rPr lang="en-US" altLang="zh-TW" sz="3600" b="1" dirty="0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rPr>
              <a:t> </a:t>
            </a:r>
            <a:r>
              <a:rPr lang="en-US" altLang="en-US" sz="3600" dirty="0">
                <a:latin typeface="+mn-lt"/>
                <a:hlinkClick r:id="rId2"/>
              </a:rPr>
              <a:t>https://www.semi.org/en/semi-standards-membership-application</a:t>
            </a:r>
            <a:r>
              <a:rPr lang="en-US" altLang="en-US" sz="3600" dirty="0">
                <a:latin typeface="+mn-lt"/>
              </a:rPr>
              <a:t> </a:t>
            </a:r>
            <a:r>
              <a:rPr lang="en-US" altLang="ja-JP" sz="3600" dirty="0">
                <a:latin typeface="+mn-lt"/>
                <a:ea typeface="新細明體" charset="-120"/>
              </a:rPr>
              <a:t>   </a:t>
            </a:r>
          </a:p>
          <a:p>
            <a:pPr marL="0" indent="0">
              <a:spcBef>
                <a:spcPct val="15000"/>
              </a:spcBef>
              <a:buNone/>
            </a:pPr>
            <a:r>
              <a:rPr lang="en-US" altLang="ja-JP" sz="3600" dirty="0">
                <a:latin typeface="+mn-lt"/>
                <a:ea typeface="新細明體" charset="-120"/>
                <a:cs typeface="Arial" panose="020B0604020202020204" pitchFamily="34" charset="0"/>
              </a:rPr>
              <a:t> Join SEMI Standards Membership: </a:t>
            </a:r>
            <a:r>
              <a:rPr lang="en-US" altLang="en-US" sz="3600" dirty="0">
                <a:latin typeface="+mn-lt"/>
                <a:hlinkClick r:id="rId2"/>
              </a:rPr>
              <a:t>https://www.semi.org/en/semi-standards-membership-application</a:t>
            </a:r>
            <a:r>
              <a:rPr lang="en-US" altLang="en-US" sz="3600" dirty="0">
                <a:latin typeface="+mn-lt"/>
              </a:rPr>
              <a:t> </a:t>
            </a:r>
            <a:endParaRPr lang="en-US" altLang="ja-JP" sz="3600" dirty="0">
              <a:latin typeface="+mn-lt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082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D24988-3087-4FA1-98BC-9262EA541D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DF3A3E-2A70-44C8-8F9D-991C3C2B38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95071" y="1084305"/>
            <a:ext cx="14613208" cy="2009518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en-US" altLang="ja-JP" sz="4400" dirty="0"/>
              <a:t>SEMI Standards Membership</a:t>
            </a:r>
            <a:endParaRPr lang="zh-CN" altLang="en-US" sz="4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70376F-C456-46C1-8166-925345F52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892" y="2431965"/>
            <a:ext cx="17080116" cy="1016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922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D24988-3087-4FA1-98BC-9262EA541D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DF3A3E-2A70-44C8-8F9D-991C3C2B38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8097" y="1106702"/>
            <a:ext cx="20611071" cy="2009518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en-US" altLang="zh-CN" sz="4400" dirty="0">
                <a:solidFill>
                  <a:schemeClr val="tx1"/>
                </a:solidFill>
                <a:ea typeface="新細明體" charset="-120"/>
                <a:cs typeface="Arial" panose="020B0604020202020204" pitchFamily="34" charset="0"/>
              </a:rPr>
              <a:t>SEMI Standards Antitrust Reminder</a:t>
            </a:r>
            <a:br>
              <a:rPr lang="en-US" altLang="ja-JP" sz="4400" kern="1200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altLang="zh-TW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SEMI </a:t>
            </a:r>
            <a:r>
              <a:rPr lang="zh-CN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反垄断</a:t>
            </a:r>
            <a:r>
              <a:rPr lang="zh-TW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宣告提醒</a:t>
            </a:r>
            <a:endParaRPr lang="zh-CN" alt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7AEAE6-B632-4056-9348-E83BCA92DC60}"/>
              </a:ext>
            </a:extLst>
          </p:cNvPr>
          <p:cNvSpPr txBox="1">
            <a:spLocks noChangeArrowheads="1"/>
          </p:cNvSpPr>
          <p:nvPr/>
        </p:nvSpPr>
        <p:spPr>
          <a:xfrm>
            <a:off x="1458097" y="3764276"/>
            <a:ext cx="22415157" cy="88372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F3030"/>
              </a:buClr>
              <a:buFont typeface="Arial"/>
              <a:buChar char="•"/>
              <a:defRPr sz="2000" b="0" i="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1pPr>
            <a:lvl2pPr marL="6858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8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2pPr>
            <a:lvl3pPr marL="1028700" indent="-244475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 sz="16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3pPr>
            <a:lvl4pPr marL="12573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4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4pPr>
            <a:lvl5pPr marL="1485900" indent="-2222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»"/>
              <a:defRPr sz="14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5pPr>
            <a:lvl6pPr marL="1828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4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6pPr>
            <a:lvl7pPr marL="21717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7pPr>
            <a:lvl8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SEMI 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国际产业技术标准活动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扮演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半导体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平板显示器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光伏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及其他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相关产业界参与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者的中立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个人参与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此一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请务必遵守下列议事规范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以避免任何不合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会议规定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当的表现</a:t>
            </a:r>
            <a:endParaRPr lang="zh-TW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200"/>
              </a:spcBef>
              <a:buFontTx/>
              <a:buNone/>
            </a:pPr>
            <a:r>
              <a:rPr lang="en-US" altLang="zh-TW" sz="3600" dirty="0">
                <a:ea typeface="MS PGothic" pitchFamily="34" charset="-128"/>
              </a:rPr>
              <a:t>	</a:t>
            </a:r>
            <a:r>
              <a:rPr lang="en-US" altLang="ja-JP" sz="32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SEMI Standards activities are a coordinated effort among competitors in the semiconductor, FPD, PV and other related industries. </a:t>
            </a:r>
            <a:r>
              <a:rPr lang="en-US" altLang="ja-JP" sz="3200" u="sng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Accordingly, every effort must be made to avoid even the appearance of impropriety.</a:t>
            </a:r>
          </a:p>
          <a:p>
            <a:pPr>
              <a:lnSpc>
                <a:spcPct val="80000"/>
              </a:lnSpc>
            </a:pPr>
            <a:endParaRPr lang="en-US" altLang="ja-JP" sz="3200" dirty="0">
              <a:ea typeface="MS PGothic" pitchFamily="34" charset="-128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会议活动过程中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请勿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提及或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类似</a:t>
            </a:r>
            <a:r>
              <a:rPr lang="zh-TW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內容</a:t>
            </a:r>
            <a:r>
              <a:rPr lang="en-US" altLang="zh-TW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ct val="15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</a:t>
            </a:r>
            <a:r>
              <a:rPr lang="en-US" altLang="zh-TW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</a:t>
            </a:r>
            <a:r>
              <a:rPr lang="zh-TW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或是特定公司或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产品市场讯息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ct val="15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</a:t>
            </a:r>
            <a:r>
              <a:rPr lang="zh-TW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及客戶位置</a:t>
            </a:r>
            <a:r>
              <a:rPr lang="en-US" altLang="zh-TW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TW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产能相关讯息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ct val="15000"/>
              </a:spcBef>
            </a:pPr>
            <a:r>
              <a:rPr lang="zh-TW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任何特定公司未來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r>
              <a:rPr lang="zh-TW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市场讯息</a:t>
            </a:r>
            <a:endParaRPr lang="zh-TW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200"/>
              </a:spcBef>
              <a:buFontTx/>
              <a:buNone/>
            </a:pPr>
            <a:r>
              <a:rPr lang="en-US" altLang="zh-TW" sz="32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</a:t>
            </a:r>
            <a:r>
              <a:rPr lang="en-US" altLang="ja-JP" sz="32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Do </a:t>
            </a:r>
            <a:r>
              <a:rPr lang="en-US" altLang="ja-JP" sz="32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NOT</a:t>
            </a:r>
            <a:r>
              <a:rPr lang="en-US" altLang="ja-JP" sz="32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discuss or participate in topical areas such as:</a:t>
            </a:r>
          </a:p>
          <a:p>
            <a:pPr lvl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Pricing, purchasing, or marketing of either a company or of specific products</a:t>
            </a:r>
          </a:p>
          <a:p>
            <a:pPr lvl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Industry or customer allocation, production, or capacity</a:t>
            </a:r>
          </a:p>
          <a:p>
            <a:pPr lvl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Topics that might result in undue bias for or against one or more companies or products</a:t>
            </a:r>
            <a:endParaRPr lang="zh-TW" altLang="en-US" sz="3200" dirty="0">
              <a:solidFill>
                <a:schemeClr val="tx1"/>
              </a:solidFill>
              <a:latin typeface="Arial" panose="020B0604020202020204" pitchFamily="34" charset="0"/>
              <a:ea typeface="新細明體" charset="-120"/>
              <a:cs typeface="Arial" panose="020B0604020202020204" pitchFamily="34" charset="0"/>
            </a:endParaRPr>
          </a:p>
          <a:p>
            <a:pPr marL="0" indent="0">
              <a:spcBef>
                <a:spcPct val="15000"/>
              </a:spcBef>
              <a:buNone/>
            </a:pPr>
            <a:endParaRPr lang="en-US" altLang="ja-JP" sz="3600" dirty="0">
              <a:latin typeface="+mn-lt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560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D24988-3087-4FA1-98BC-9262EA541D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DF3A3E-2A70-44C8-8F9D-991C3C2B38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8097" y="1106702"/>
            <a:ext cx="20611071" cy="2009518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en-US" altLang="ja-JP" sz="4400" dirty="0">
                <a:solidFill>
                  <a:schemeClr val="tx1"/>
                </a:solidFill>
                <a:ea typeface="MS PGothic" pitchFamily="34" charset="-128"/>
                <a:cs typeface="Arial" panose="020B0604020202020204" pitchFamily="34" charset="0"/>
              </a:rPr>
              <a:t>Intellectual Property Reminder</a:t>
            </a:r>
            <a:r>
              <a:rPr lang="en-US" altLang="ja-JP" sz="4400" dirty="0"/>
              <a:t> </a:t>
            </a:r>
          </a:p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zh-CN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知识产权</a:t>
            </a:r>
            <a:r>
              <a:rPr lang="zh-TW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提醒</a:t>
            </a:r>
            <a:endParaRPr lang="zh-CN" alt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7AEAE6-B632-4056-9348-E83BCA92DC60}"/>
              </a:ext>
            </a:extLst>
          </p:cNvPr>
          <p:cNvSpPr txBox="1">
            <a:spLocks noChangeArrowheads="1"/>
          </p:cNvSpPr>
          <p:nvPr/>
        </p:nvSpPr>
        <p:spPr>
          <a:xfrm>
            <a:off x="1458097" y="3544170"/>
            <a:ext cx="22415157" cy="88372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F3030"/>
              </a:buClr>
              <a:buFont typeface="Arial"/>
              <a:buChar char="•"/>
              <a:defRPr sz="2000" b="0" i="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1pPr>
            <a:lvl2pPr marL="6858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8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2pPr>
            <a:lvl3pPr marL="1028700" indent="-244475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 sz="16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3pPr>
            <a:lvl4pPr marL="12573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4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4pPr>
            <a:lvl5pPr marL="1485900" indent="-2222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»"/>
              <a:defRPr sz="14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5pPr>
            <a:lvl6pPr marL="1828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4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6pPr>
            <a:lvl7pPr marL="21717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7pPr>
            <a:lvl8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SEMI 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在制定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相关标准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文件及安全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准则时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避免使用已存在的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专利技术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或已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申请版权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书面信息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</a:t>
            </a: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When possible, SEMI Standards and Safety Guidelines should be written in such a way that patented technology or copyrighted information is not necessary to use, comply with, or implement the Standard or Safety Guideline.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SEMI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国际产业技术标准的会员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在标准文件内，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义务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告知可能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涉及或引用任何：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专利技术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公开专利申请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商标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spcBef>
                <a:spcPts val="0"/>
              </a:spcBef>
              <a:buFont typeface="Arial"/>
              <a:buNone/>
            </a:pP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All Program Members are responsible to make known any</a:t>
            </a:r>
          </a:p>
          <a:p>
            <a:pPr lvl="1">
              <a:spcBef>
                <a:spcPts val="0"/>
              </a:spcBef>
            </a:pP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patented technology,</a:t>
            </a:r>
          </a:p>
          <a:p>
            <a:pPr lvl="1">
              <a:spcBef>
                <a:spcPts val="0"/>
              </a:spcBef>
            </a:pP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published patent applications,</a:t>
            </a:r>
          </a:p>
          <a:p>
            <a:pPr lvl="1">
              <a:spcBef>
                <a:spcPts val="0"/>
              </a:spcBef>
            </a:pP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copyrighted items, and</a:t>
            </a:r>
          </a:p>
          <a:p>
            <a:pPr lvl="1">
              <a:spcBef>
                <a:spcPts val="0"/>
              </a:spcBef>
            </a:pP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trademarks</a:t>
            </a:r>
          </a:p>
          <a:p>
            <a:pPr>
              <a:lnSpc>
                <a:spcPct val="150000"/>
              </a:lnSpc>
            </a:pP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故意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隐瞒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侵犯知识产权的行为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将影响标准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及法律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诉讼问题的产生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spcBef>
                <a:spcPct val="15000"/>
              </a:spcBef>
              <a:buFontTx/>
              <a:buNone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</a:t>
            </a: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Intentional concealment of any intellectual property, </a:t>
            </a:r>
            <a:r>
              <a:rPr lang="en-US" altLang="ja-JP" sz="2800" i="1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while knowing it could have an effect on the document under development</a:t>
            </a:r>
            <a:r>
              <a:rPr lang="en-US" altLang="ja-JP" sz="28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may render the intellectual property rights unenforceable in the future.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396000">
              <a:lnSpc>
                <a:spcPct val="150000"/>
              </a:lnSpc>
              <a:spcBef>
                <a:spcPts val="0"/>
              </a:spcBef>
              <a:buFont typeface="Arial"/>
              <a:buNone/>
            </a:pPr>
            <a:endParaRPr lang="en-US" altLang="ja-JP" sz="2800" dirty="0">
              <a:latin typeface="+mn-lt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9166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D24988-3087-4FA1-98BC-9262EA541D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DF3A3E-2A70-44C8-8F9D-991C3C2B38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8097" y="1106702"/>
            <a:ext cx="20611071" cy="2009518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</a:pPr>
            <a:r>
              <a:rPr lang="en-US" altLang="ja-JP" sz="4400" dirty="0">
                <a:solidFill>
                  <a:schemeClr val="tx1"/>
                </a:solidFill>
                <a:ea typeface="MS PGothic" pitchFamily="34" charset="-128"/>
                <a:cs typeface="Arial" panose="020B0604020202020204" pitchFamily="34" charset="0"/>
              </a:rPr>
              <a:t>SEMI International Effective Meeting Guidelines- </a:t>
            </a:r>
            <a:br>
              <a:rPr lang="en-US" altLang="ja-JP" sz="4400" dirty="0">
                <a:solidFill>
                  <a:schemeClr val="tx1"/>
                </a:solidFill>
                <a:ea typeface="MS PGothic" pitchFamily="34" charset="-128"/>
                <a:cs typeface="Arial" panose="020B0604020202020204" pitchFamily="34" charset="0"/>
              </a:rPr>
            </a:br>
            <a:r>
              <a:rPr lang="zh-CN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国际会议礼仪规范</a:t>
            </a:r>
            <a:r>
              <a:rPr lang="zh-TW" altLang="en-US" sz="4400" kern="1200" dirty="0">
                <a:solidFill>
                  <a:srgbClr val="DF3030"/>
                </a:solidFill>
                <a:ea typeface="微软雅黑" panose="020B0503020204020204" pitchFamily="34" charset="-122"/>
                <a:cs typeface="Roboto"/>
              </a:rPr>
              <a:t>提醒</a:t>
            </a:r>
            <a:endParaRPr lang="zh-CN" alt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7AEAE6-B632-4056-9348-E83BCA92DC60}"/>
              </a:ext>
            </a:extLst>
          </p:cNvPr>
          <p:cNvSpPr txBox="1">
            <a:spLocks noChangeArrowheads="1"/>
          </p:cNvSpPr>
          <p:nvPr/>
        </p:nvSpPr>
        <p:spPr>
          <a:xfrm>
            <a:off x="1458097" y="3544170"/>
            <a:ext cx="22415157" cy="88372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F3030"/>
              </a:buClr>
              <a:buFont typeface="Arial"/>
              <a:buChar char="•"/>
              <a:defRPr sz="2000" b="0" i="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1pPr>
            <a:lvl2pPr marL="6858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8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2pPr>
            <a:lvl3pPr marL="1028700" indent="-244475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 sz="16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3pPr>
            <a:lvl4pPr marL="1257300" indent="-2286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–"/>
              <a:defRPr sz="1400" kern="120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4pPr>
            <a:lvl5pPr marL="1485900" indent="-2222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/>
              <a:buChar char="»"/>
              <a:defRPr sz="1400" kern="1200" baseline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5pPr>
            <a:lvl6pPr marL="1828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4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6pPr>
            <a:lvl7pPr marL="2171700" indent="-2286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7pPr>
            <a:lvl8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200" kern="1200" baseline="0" dirty="0">
                <a:solidFill>
                  <a:srgbClr val="666666"/>
                </a:solidFill>
                <a:latin typeface="+mj-lt"/>
                <a:ea typeface="+mn-ea"/>
                <a:cs typeface="Roboto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国际会议礼仪规范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提醒</a:t>
            </a: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应在会议开始时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向所有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与会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者作宣告提醒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buFontTx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主席或主持人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欢迎国际人士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参会并邀请参会者参与讨论，会议语言请使用英文</a:t>
            </a:r>
            <a:endParaRPr lang="en-US" altLang="zh-TW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buFontTx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发言应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相互尊重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buFontTx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言內容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及观点陈述应简洁清晰</a:t>
            </a: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zh-TW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buFontTx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束前</a:t>
            </a: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请总结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</a:t>
            </a:r>
            <a:r>
              <a:rPr lang="zh-TW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buFontTx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电话会议拨入的参会人尚未发言前请静音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TW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ja-JP" sz="32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Ground rules should be set at the beginning of the meeting: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Leader or meeting facilitator should formally welcome any international guests </a:t>
            </a:r>
          </a:p>
          <a:p>
            <a:pPr lvl="2" eaLnBrk="1" hangingPunct="1"/>
            <a:r>
              <a:rPr lang="en-US" altLang="ja-JP" sz="32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Invite participants to take part in the discussions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Treat each other with respect (no interrupting, talking over another, etc.)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Speak slowly and clearly to allow all participants to hear and understand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State your ideas concisely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Summarize your comments with a result or request </a:t>
            </a:r>
          </a:p>
          <a:p>
            <a:pPr lvl="1" eaLnBrk="1" hangingPunct="1"/>
            <a:r>
              <a:rPr lang="en-US" altLang="ja-JP" sz="3200" dirty="0">
                <a:solidFill>
                  <a:schemeClr val="tx1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Teleconference participants should mute their phone lines when not speaking </a:t>
            </a:r>
          </a:p>
          <a:p>
            <a:pPr marL="396000">
              <a:lnSpc>
                <a:spcPct val="150000"/>
              </a:lnSpc>
              <a:spcBef>
                <a:spcPts val="0"/>
              </a:spcBef>
              <a:buFont typeface="Arial"/>
              <a:buNone/>
            </a:pPr>
            <a:endParaRPr lang="en-US" altLang="ja-JP" sz="2800" dirty="0">
              <a:latin typeface="+mn-lt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716203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SEMI Color Palette">
      <a:dk1>
        <a:srgbClr val="262726"/>
      </a:dk1>
      <a:lt1>
        <a:srgbClr val="FFFFFF"/>
      </a:lt1>
      <a:dk2>
        <a:srgbClr val="272727"/>
      </a:dk2>
      <a:lt2>
        <a:srgbClr val="FFFFFF"/>
      </a:lt2>
      <a:accent1>
        <a:srgbClr val="55A346"/>
      </a:accent1>
      <a:accent2>
        <a:srgbClr val="BDD330"/>
      </a:accent2>
      <a:accent3>
        <a:srgbClr val="654B9E"/>
      </a:accent3>
      <a:accent4>
        <a:srgbClr val="2C4197"/>
      </a:accent4>
      <a:accent5>
        <a:srgbClr val="818386"/>
      </a:accent5>
      <a:accent6>
        <a:srgbClr val="A8ABAC"/>
      </a:accent6>
      <a:hlink>
        <a:srgbClr val="55A346"/>
      </a:hlink>
      <a:folHlink>
        <a:srgbClr val="BDD33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36104</TotalTime>
  <Words>777</Words>
  <Application>Microsoft Office PowerPoint</Application>
  <PresentationFormat>自定义</PresentationFormat>
  <Paragraphs>65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微软雅黑</vt:lpstr>
      <vt:lpstr>Arial</vt:lpstr>
      <vt:lpstr>Arial Black</vt:lpstr>
      <vt:lpstr>Calibri Light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Phlox</dc:title>
  <dc:subject/>
  <dc:creator>Slidepro Design</dc:creator>
  <cp:keywords/>
  <dc:description/>
  <cp:lastModifiedBy>Isadora Jin</cp:lastModifiedBy>
  <cp:revision>6418</cp:revision>
  <dcterms:created xsi:type="dcterms:W3CDTF">2014-11-12T21:47:38Z</dcterms:created>
  <dcterms:modified xsi:type="dcterms:W3CDTF">2022-11-16T09:53:11Z</dcterms:modified>
  <cp:category/>
</cp:coreProperties>
</file>